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319" r:id="rId3"/>
    <p:sldId id="325" r:id="rId4"/>
    <p:sldId id="320" r:id="rId5"/>
    <p:sldId id="338" r:id="rId6"/>
    <p:sldId id="321" r:id="rId7"/>
    <p:sldId id="360" r:id="rId8"/>
    <p:sldId id="322" r:id="rId9"/>
    <p:sldId id="376" r:id="rId10"/>
    <p:sldId id="323" r:id="rId11"/>
    <p:sldId id="408" r:id="rId12"/>
    <p:sldId id="391" r:id="rId13"/>
    <p:sldId id="394" r:id="rId14"/>
    <p:sldId id="326" r:id="rId15"/>
    <p:sldId id="393" r:id="rId16"/>
    <p:sldId id="327" r:id="rId17"/>
    <p:sldId id="395" r:id="rId18"/>
    <p:sldId id="328" r:id="rId19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1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9D9D9"/>
    <a:srgbClr val="0CE5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904" autoAdjust="0"/>
    <p:restoredTop sz="96730" autoAdjust="0"/>
  </p:normalViewPr>
  <p:slideViewPr>
    <p:cSldViewPr snapToGrid="0" showGuides="1">
      <p:cViewPr>
        <p:scale>
          <a:sx n="60" d="100"/>
          <a:sy n="60" d="100"/>
        </p:scale>
        <p:origin x="1140" y="120"/>
      </p:cViewPr>
      <p:guideLst>
        <p:guide orient="horz" pos="2221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67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0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6FD610-4B6F-4E8F-9842-BC17FD5D75E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4AD2D4-0E26-4233-9B15-0C7571AAE5A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 wrap="square">
            <a:spAutoFit/>
          </a:bodyPr>
          <a:lstStyle>
            <a:lvl1pPr marL="0" algn="l" defTabSz="914400" rtl="0" eaLnBrk="1" latinLnBrk="0" hangingPunct="1"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  <p:sp>
        <p:nvSpPr>
          <p:cNvPr id="8" name="Rectangle 3"/>
          <p:cNvSpPr>
            <a:spLocks noChangeArrowheads="1"/>
          </p:cNvSpPr>
          <p:nvPr userDrawn="1"/>
        </p:nvSpPr>
        <p:spPr bwMode="auto">
          <a:xfrm flipV="1">
            <a:off x="0" y="960177"/>
            <a:ext cx="12192000" cy="45719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733432" y="58723"/>
            <a:ext cx="4833276" cy="856059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487541" y="263740"/>
            <a:ext cx="5649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传感器综合实验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5F936D-F627-4FF8-B5B0-84BEF21C65F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135371-0E94-4B40-BD98-4B4A411B8B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34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image" Target="../media/image36.emf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image" Target="../media/image35.emf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4.xml"/><Relationship Id="rId12" Type="http://schemas.openxmlformats.org/officeDocument/2006/relationships/image" Target="../media/image37.emf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tags" Target="../tags/tag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6.png"/><Relationship Id="rId8" Type="http://schemas.openxmlformats.org/officeDocument/2006/relationships/image" Target="../media/image45.png"/><Relationship Id="rId7" Type="http://schemas.openxmlformats.org/officeDocument/2006/relationships/image" Target="../media/image44.png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5" Type="http://schemas.openxmlformats.org/officeDocument/2006/relationships/slideLayout" Target="../slideLayouts/slideLayout4.xml"/><Relationship Id="rId14" Type="http://schemas.openxmlformats.org/officeDocument/2006/relationships/image" Target="../media/image51.png"/><Relationship Id="rId13" Type="http://schemas.openxmlformats.org/officeDocument/2006/relationships/image" Target="../media/image50.png"/><Relationship Id="rId12" Type="http://schemas.openxmlformats.org/officeDocument/2006/relationships/image" Target="../media/image49.png"/><Relationship Id="rId11" Type="http://schemas.openxmlformats.org/officeDocument/2006/relationships/image" Target="../media/image48.png"/><Relationship Id="rId10" Type="http://schemas.openxmlformats.org/officeDocument/2006/relationships/image" Target="../media/image47.png"/><Relationship Id="rId1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3.png"/><Relationship Id="rId1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60.png"/><Relationship Id="rId1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image" Target="../media/image61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3.emf"/><Relationship Id="rId1" Type="http://schemas.openxmlformats.org/officeDocument/2006/relationships/oleObject" Target="../embeddings/oleObject1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image" Target="../media/image17.png"/><Relationship Id="rId8" Type="http://schemas.openxmlformats.org/officeDocument/2006/relationships/image" Target="../media/image16.png"/><Relationship Id="rId7" Type="http://schemas.openxmlformats.org/officeDocument/2006/relationships/image" Target="../media/image15.png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1" Type="http://schemas.openxmlformats.org/officeDocument/2006/relationships/slideLayout" Target="../slideLayouts/slideLayout4.xml"/><Relationship Id="rId10" Type="http://schemas.openxmlformats.org/officeDocument/2006/relationships/image" Target="../media/image18.png"/><Relationship Id="rId1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 flipV="1">
            <a:off x="0" y="960177"/>
            <a:ext cx="12192000" cy="45719"/>
          </a:xfrm>
          <a:prstGeom prst="rect">
            <a:avLst/>
          </a:prstGeom>
          <a:gradFill rotWithShape="1">
            <a:gsLst>
              <a:gs pos="0">
                <a:srgbClr val="3366FF"/>
              </a:gs>
              <a:gs pos="25000">
                <a:srgbClr val="01A78F"/>
              </a:gs>
              <a:gs pos="50000">
                <a:srgbClr val="FFFF00"/>
              </a:gs>
              <a:gs pos="75000">
                <a:srgbClr val="FF6633"/>
              </a:gs>
              <a:gs pos="100000">
                <a:srgbClr val="FF3399"/>
              </a:gs>
            </a:gsLst>
            <a:lin ang="0" scaled="1"/>
          </a:gradFill>
          <a:ln w="9525">
            <a:noFill/>
            <a:miter lim="800000"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anose="02010609060101010101" pitchFamily="2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33432" y="58723"/>
            <a:ext cx="4833276" cy="856059"/>
          </a:xfrm>
          <a:prstGeom prst="rect">
            <a:avLst/>
          </a:prstGeom>
        </p:spPr>
      </p:pic>
      <p:sp>
        <p:nvSpPr>
          <p:cNvPr id="34" name="矩形 33"/>
          <p:cNvSpPr/>
          <p:nvPr/>
        </p:nvSpPr>
        <p:spPr>
          <a:xfrm>
            <a:off x="487541" y="263740"/>
            <a:ext cx="564949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传感器综合实验</a:t>
            </a:r>
            <a:endParaRPr lang="zh-CN" altLang="en-US" sz="40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1693597" y="1727548"/>
            <a:ext cx="8566638" cy="4952424"/>
            <a:chOff x="304412" y="1762724"/>
            <a:chExt cx="8566638" cy="4952424"/>
          </a:xfrm>
        </p:grpSpPr>
        <p:pic>
          <p:nvPicPr>
            <p:cNvPr id="39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 l="2191" t="1127" r="3038"/>
            <a:stretch>
              <a:fillRect/>
            </a:stretch>
          </p:blipFill>
          <p:spPr bwMode="auto">
            <a:xfrm rot="16200000">
              <a:off x="2392377" y="1259729"/>
              <a:ext cx="4563208" cy="6347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40" name="矩形 39"/>
            <p:cNvSpPr/>
            <p:nvPr/>
          </p:nvSpPr>
          <p:spPr>
            <a:xfrm>
              <a:off x="304412" y="3768001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压阻式传感器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3652276" y="4014890"/>
              <a:ext cx="1260140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电感式传感器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322251" y="2698828"/>
              <a:ext cx="1313801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accent2">
                      <a:lumMod val="75000"/>
                    </a:schemeClr>
                  </a:solidFill>
                </a:rPr>
                <a:t>应变片传感器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2572156" y="1767086"/>
              <a:ext cx="108012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压电传感器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4228340" y="1762724"/>
              <a:ext cx="1368152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磁电式传感器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5722760" y="1762724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电容式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377058" y="1803897"/>
              <a:ext cx="1080120" cy="318924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霍尔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 rot="10800000" flipV="1">
              <a:off x="1636053" y="2406916"/>
              <a:ext cx="690591" cy="45137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连接符 53"/>
            <p:cNvCxnSpPr/>
            <p:nvPr/>
          </p:nvCxnSpPr>
          <p:spPr>
            <a:xfrm rot="10800000" flipV="1">
              <a:off x="1636052" y="3629047"/>
              <a:ext cx="1350014" cy="29841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 rot="16200000" flipV="1">
              <a:off x="3185641" y="2404268"/>
              <a:ext cx="720923" cy="7568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直接连接符 56"/>
            <p:cNvCxnSpPr>
              <a:endCxn id="45" idx="2"/>
            </p:cNvCxnSpPr>
            <p:nvPr/>
          </p:nvCxnSpPr>
          <p:spPr>
            <a:xfrm flipV="1">
              <a:off x="4515927" y="2081648"/>
              <a:ext cx="396489" cy="334061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 rot="16200000" flipV="1">
              <a:off x="5989607" y="2243292"/>
              <a:ext cx="785481" cy="44451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>
              <a:endCxn id="47" idx="2"/>
            </p:cNvCxnSpPr>
            <p:nvPr/>
          </p:nvCxnSpPr>
          <p:spPr>
            <a:xfrm flipV="1">
              <a:off x="6986566" y="2122821"/>
              <a:ext cx="930552" cy="213758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矩形 64"/>
            <p:cNvSpPr/>
            <p:nvPr/>
          </p:nvSpPr>
          <p:spPr>
            <a:xfrm>
              <a:off x="5056432" y="4014890"/>
              <a:ext cx="108012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光纤传感器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66" name="矩形 65"/>
            <p:cNvSpPr/>
            <p:nvPr/>
          </p:nvSpPr>
          <p:spPr>
            <a:xfrm>
              <a:off x="6388580" y="4014890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电涡流</a:t>
              </a:r>
              <a:r>
                <a:rPr lang="zh-CN" altLang="zh-CN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 rot="16200000" flipH="1">
              <a:off x="6793135" y="3585086"/>
              <a:ext cx="474788" cy="439617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接连接符 67"/>
            <p:cNvCxnSpPr/>
            <p:nvPr/>
          </p:nvCxnSpPr>
          <p:spPr>
            <a:xfrm rot="5400000">
              <a:off x="5302841" y="3765332"/>
              <a:ext cx="457199" cy="114301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9" name="矩形 68"/>
            <p:cNvSpPr/>
            <p:nvPr/>
          </p:nvSpPr>
          <p:spPr>
            <a:xfrm>
              <a:off x="4964336" y="4596201"/>
              <a:ext cx="2514599" cy="756139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70" name="直接连接符 69"/>
            <p:cNvCxnSpPr>
              <a:endCxn id="41" idx="0"/>
            </p:cNvCxnSpPr>
            <p:nvPr/>
          </p:nvCxnSpPr>
          <p:spPr>
            <a:xfrm rot="5400000">
              <a:off x="3973222" y="3533730"/>
              <a:ext cx="790285" cy="172035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矩形 70"/>
            <p:cNvSpPr/>
            <p:nvPr/>
          </p:nvSpPr>
          <p:spPr>
            <a:xfrm>
              <a:off x="7358665" y="4835505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信号发生模块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2" name="矩形 71"/>
            <p:cNvSpPr/>
            <p:nvPr/>
          </p:nvSpPr>
          <p:spPr>
            <a:xfrm>
              <a:off x="1995467" y="4578617"/>
              <a:ext cx="2880945" cy="767861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3" name="矩形 72"/>
            <p:cNvSpPr/>
            <p:nvPr/>
          </p:nvSpPr>
          <p:spPr>
            <a:xfrm>
              <a:off x="486011" y="4970320"/>
              <a:ext cx="133164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信号测试模块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2777982" y="5416817"/>
              <a:ext cx="4481145" cy="383932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cxnSp>
          <p:nvCxnSpPr>
            <p:cNvPr id="75" name="直接连接符 74"/>
            <p:cNvCxnSpPr>
              <a:endCxn id="71" idx="1"/>
            </p:cNvCxnSpPr>
            <p:nvPr/>
          </p:nvCxnSpPr>
          <p:spPr>
            <a:xfrm flipV="1">
              <a:off x="6793138" y="4994967"/>
              <a:ext cx="565527" cy="93607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直接连接符 75"/>
            <p:cNvCxnSpPr/>
            <p:nvPr/>
          </p:nvCxnSpPr>
          <p:spPr>
            <a:xfrm rot="5400000">
              <a:off x="1724373" y="4714898"/>
              <a:ext cx="342897" cy="26377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7" name="矩形 76"/>
            <p:cNvSpPr/>
            <p:nvPr/>
          </p:nvSpPr>
          <p:spPr>
            <a:xfrm>
              <a:off x="7294297" y="5471482"/>
              <a:ext cx="148590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传感器信号模块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78" name="直接连接符 77"/>
            <p:cNvCxnSpPr>
              <a:endCxn id="77" idx="1"/>
            </p:cNvCxnSpPr>
            <p:nvPr/>
          </p:nvCxnSpPr>
          <p:spPr>
            <a:xfrm flipV="1">
              <a:off x="6983638" y="5630944"/>
              <a:ext cx="310659" cy="17403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矩形 78"/>
            <p:cNvSpPr/>
            <p:nvPr/>
          </p:nvSpPr>
          <p:spPr>
            <a:xfrm>
              <a:off x="1919267" y="5888671"/>
              <a:ext cx="5093676" cy="703385"/>
            </a:xfrm>
            <a:prstGeom prst="rect">
              <a:avLst/>
            </a:prstGeom>
            <a:noFill/>
            <a:ln w="38100"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80" name="矩形 79"/>
            <p:cNvSpPr/>
            <p:nvPr/>
          </p:nvSpPr>
          <p:spPr>
            <a:xfrm>
              <a:off x="7385150" y="6169005"/>
              <a:ext cx="1485900" cy="3189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65000"/>
                </a:schemeClr>
              </a:solidFill>
            </a:ln>
          </p:spPr>
          <p:style>
            <a:lnRef idx="3">
              <a:schemeClr val="lt1"/>
            </a:lnRef>
            <a:fillRef idx="1">
              <a:schemeClr val="accent3"/>
            </a:fillRef>
            <a:effectRef idx="1">
              <a:schemeClr val="accent3"/>
            </a:effectRef>
            <a:fontRef idx="minor">
              <a:schemeClr val="lt1"/>
            </a:fontRef>
          </p:style>
          <p:txBody>
            <a:bodyPr wrap="square" lIns="0" tIns="36000" rIns="0" bIns="36000" anchor="ctr" anchorCtr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>
                  <a:ln>
                    <a:solidFill>
                      <a:schemeClr val="tx1"/>
                    </a:solidFill>
                  </a:ln>
                  <a:solidFill>
                    <a:schemeClr val="tx1"/>
                  </a:solidFill>
                </a:rPr>
                <a:t>信号处理模块</a:t>
              </a:r>
              <a:endPara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endParaRPr>
            </a:p>
          </p:txBody>
        </p:sp>
        <p:cxnSp>
          <p:nvCxnSpPr>
            <p:cNvPr id="81" name="直接连接符 80"/>
            <p:cNvCxnSpPr>
              <a:endCxn id="80" idx="1"/>
            </p:cNvCxnSpPr>
            <p:nvPr/>
          </p:nvCxnSpPr>
          <p:spPr>
            <a:xfrm>
              <a:off x="6793138" y="6328285"/>
              <a:ext cx="592012" cy="182"/>
            </a:xfrm>
            <a:prstGeom prst="line">
              <a:avLst/>
            </a:prstGeom>
            <a:ln w="38100">
              <a:solidFill>
                <a:srgbClr val="FF0000"/>
              </a:solidFill>
              <a:headEnd type="oval" w="lg" len="med"/>
              <a:tailEnd type="diamond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7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/>
          <a:lstStyle/>
          <a:p>
            <a:r>
              <a:rPr altLang="en-US" dirty="0"/>
              <a:t>实验台介绍</a:t>
            </a:r>
            <a:endParaRPr lang="zh-CN" altLang="en-US" dirty="0"/>
          </a:p>
        </p:txBody>
      </p:sp>
      <p:sp>
        <p:nvSpPr>
          <p:cNvPr id="43" name="矩形 42"/>
          <p:cNvSpPr/>
          <p:nvPr/>
        </p:nvSpPr>
        <p:spPr>
          <a:xfrm>
            <a:off x="5987283" y="2768174"/>
            <a:ext cx="1080120" cy="38048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振动台</a:t>
            </a:r>
            <a:r>
              <a:rPr lang="en-US" altLang="zh-CN" sz="20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Ⅰ</a:t>
            </a:r>
            <a:endParaRPr lang="en-US" altLang="zh-CN" sz="20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352614" y="2756832"/>
            <a:ext cx="1080120" cy="34970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振动台</a:t>
            </a:r>
            <a:r>
              <a:rPr lang="en-US" altLang="zh-CN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Ⅱ</a:t>
            </a:r>
            <a:endParaRPr lang="en-US" altLang="zh-CN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54"/>
    </mc:Choice>
    <mc:Fallback>
      <p:transition spd="slow" advTm="11054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:\2.3\NewFile0.bmp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8200" y="3809365"/>
            <a:ext cx="3723005" cy="27222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38200" y="2456180"/>
            <a:ext cx="3602990" cy="112839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15305" y="2456180"/>
            <a:ext cx="3213735" cy="1083945"/>
          </a:xfrm>
          <a:prstGeom prst="rect">
            <a:avLst/>
          </a:prstGeom>
          <a:noFill/>
          <a:ln w="952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pic>
        <p:nvPicPr>
          <p:cNvPr id="1029" name="Picture 5" descr="G:\2.4\NewFil1.bmp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86240" y="2468880"/>
            <a:ext cx="1464945" cy="1071245"/>
          </a:xfrm>
          <a:prstGeom prst="rect">
            <a:avLst/>
          </a:prstGeom>
          <a:noFill/>
          <a:ln>
            <a:solidFill>
              <a:schemeClr val="accent2">
                <a:lumMod val="75000"/>
              </a:schemeClr>
            </a:solidFill>
          </a:ln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615305" y="3747770"/>
            <a:ext cx="5641340" cy="2668270"/>
          </a:xfrm>
          <a:prstGeom prst="rect">
            <a:avLst/>
          </a:prstGeom>
          <a:noFill/>
          <a:ln w="3175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ffectLst/>
        </p:spPr>
      </p:pic>
      <p:sp>
        <p:nvSpPr>
          <p:cNvPr id="4" name="标题 1"/>
          <p:cNvSpPr>
            <a:spLocks noGrp="1"/>
          </p:cNvSpPr>
          <p:nvPr/>
        </p:nvSpPr>
        <p:spPr>
          <a:xfrm>
            <a:off x="741045" y="1234217"/>
            <a:ext cx="10515600" cy="53403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lang="en-US" altLang="zh-CN" dirty="0"/>
              <a:t>Storage</a:t>
            </a:r>
            <a:r>
              <a:rPr>
                <a:sym typeface="+mn-ea"/>
              </a:rPr>
              <a:t>波形图片存储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38200" y="1958975"/>
            <a:ext cx="3523615" cy="448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参数保存关闭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15305" y="1958975"/>
            <a:ext cx="3523615" cy="44894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参数保存打开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6324"/>
            <a:ext cx="10515600" cy="535531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2.1</a:t>
            </a:r>
            <a:r>
              <a:rPr lang="zh-CN" altLang="en-US" dirty="0"/>
              <a:t>：金属箔式应变片性能及全桥测试实验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52504" y="1834491"/>
            <a:ext cx="2946704" cy="16859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963" y="2921848"/>
            <a:ext cx="2100498" cy="168592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473" y="4327892"/>
            <a:ext cx="3005456" cy="233639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88942" y="3065165"/>
            <a:ext cx="2213568" cy="1399291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552893" y="4748420"/>
            <a:ext cx="1531131" cy="56514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accent2"/>
                </a:solidFill>
              </a:rPr>
              <a:t>信号发生模块</a:t>
            </a:r>
            <a:b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</a:br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直流电源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6697174" y="1868029"/>
            <a:ext cx="1983536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传感器信号模块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被测对象力的变化转变为电阻值的变化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697174" y="5372082"/>
            <a:ext cx="2213568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信号处理模块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电桥、差动变换器</a:t>
            </a:r>
            <a:r>
              <a:rPr lang="en-US" altLang="zh-CN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1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对微弱信号调理、放大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9961262" y="3263434"/>
            <a:ext cx="1756829" cy="811367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square" lIns="0" tIns="36000" rIns="0" bIns="36000" anchor="ctr" anchorCtr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信号显示记录模块</a:t>
            </a:r>
            <a:endParaRPr lang="en-US" altLang="zh-CN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</a:rPr>
              <a:t>电压表，也可以用万用表的直流档</a:t>
            </a:r>
            <a:endParaRPr lang="zh-CN" altLang="en-US" sz="1600" dirty="0">
              <a:ln>
                <a:solidFill>
                  <a:schemeClr val="tx1"/>
                </a:solidFill>
              </a:ln>
              <a:solidFill>
                <a:schemeClr val="tx1"/>
              </a:solidFill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2604977" y="2921848"/>
            <a:ext cx="882502" cy="7472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2591077" y="4074801"/>
            <a:ext cx="758179" cy="11351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箭头: 右 15"/>
          <p:cNvSpPr/>
          <p:nvPr/>
        </p:nvSpPr>
        <p:spPr>
          <a:xfrm rot="5400000">
            <a:off x="4597849" y="3694523"/>
            <a:ext cx="724840" cy="541901"/>
          </a:xfrm>
          <a:prstGeom prst="rightArrow">
            <a:avLst>
              <a:gd name="adj1" fmla="val 42040"/>
              <a:gd name="adj2" fmla="val 45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/>
          <p:cNvSpPr/>
          <p:nvPr/>
        </p:nvSpPr>
        <p:spPr>
          <a:xfrm rot="20936641">
            <a:off x="6596733" y="4148314"/>
            <a:ext cx="1166086" cy="541901"/>
          </a:xfrm>
          <a:prstGeom prst="rightArrow">
            <a:avLst>
              <a:gd name="adj1" fmla="val 32832"/>
              <a:gd name="adj2" fmla="val 4585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电桥</a:t>
            </a:r>
            <a:r>
              <a:rPr altLang="en-US" dirty="0"/>
              <a:t>原理</a:t>
            </a:r>
            <a:endParaRPr lang="zh-CN" altLang="en-US" dirty="0"/>
          </a:p>
        </p:txBody>
      </p:sp>
      <p:grpSp>
        <p:nvGrpSpPr>
          <p:cNvPr id="10" name="组合 9"/>
          <p:cNvGrpSpPr/>
          <p:nvPr>
            <p:custDataLst>
              <p:tags r:id="rId1"/>
            </p:custDataLst>
          </p:nvPr>
        </p:nvGrpSpPr>
        <p:grpSpPr>
          <a:xfrm>
            <a:off x="838200" y="1955800"/>
            <a:ext cx="3799840" cy="1814830"/>
            <a:chOff x="1320" y="3080"/>
            <a:chExt cx="5984" cy="2858"/>
          </a:xfrm>
        </p:grpSpPr>
        <p:sp>
          <p:nvSpPr>
            <p:cNvPr id="7" name="矩形 6"/>
            <p:cNvSpPr/>
            <p:nvPr>
              <p:custDataLst>
                <p:tags r:id="rId2"/>
              </p:custDataLst>
            </p:nvPr>
          </p:nvSpPr>
          <p:spPr>
            <a:xfrm>
              <a:off x="2289" y="5155"/>
              <a:ext cx="772" cy="397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3200" b="1" dirty="0">
                  <a:solidFill>
                    <a:srgbClr val="ED7D31">
                      <a:lumMod val="75000"/>
                    </a:srgb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单臂</a:t>
              </a:r>
              <a:endParaRPr lang="zh-CN" altLang="en-US" dirty="0"/>
            </a:p>
          </p:txBody>
        </p:sp>
        <p:pic>
          <p:nvPicPr>
            <p:cNvPr id="8" name="图片 7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tretch>
              <a:fillRect/>
            </a:stretch>
          </p:blipFill>
          <p:spPr>
            <a:xfrm>
              <a:off x="1320" y="3080"/>
              <a:ext cx="5984" cy="2858"/>
            </a:xfrm>
            <a:prstGeom prst="rect">
              <a:avLst/>
            </a:prstGeom>
          </p:spPr>
        </p:pic>
      </p:grpSp>
      <p:grpSp>
        <p:nvGrpSpPr>
          <p:cNvPr id="5" name="组合 4"/>
          <p:cNvGrpSpPr/>
          <p:nvPr>
            <p:custDataLst>
              <p:tags r:id="rId5"/>
            </p:custDataLst>
          </p:nvPr>
        </p:nvGrpSpPr>
        <p:grpSpPr>
          <a:xfrm>
            <a:off x="496570" y="3974465"/>
            <a:ext cx="4141470" cy="2072005"/>
            <a:chOff x="9935" y="2610"/>
            <a:chExt cx="6522" cy="3263"/>
          </a:xfrm>
        </p:grpSpPr>
        <p:pic>
          <p:nvPicPr>
            <p:cNvPr id="4" name="图片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7"/>
            <a:stretch>
              <a:fillRect/>
            </a:stretch>
          </p:blipFill>
          <p:spPr>
            <a:xfrm>
              <a:off x="9935" y="2759"/>
              <a:ext cx="6522" cy="3115"/>
            </a:xfrm>
            <a:prstGeom prst="rect">
              <a:avLst/>
            </a:prstGeom>
          </p:spPr>
        </p:pic>
        <p:sp>
          <p:nvSpPr>
            <p:cNvPr id="3" name="矩形 2"/>
            <p:cNvSpPr/>
            <p:nvPr>
              <p:custDataLst>
                <p:tags r:id="rId8"/>
              </p:custDataLst>
            </p:nvPr>
          </p:nvSpPr>
          <p:spPr>
            <a:xfrm>
              <a:off x="11436" y="5155"/>
              <a:ext cx="801" cy="490"/>
            </a:xfrm>
            <a:prstGeom prst="rect">
              <a:avLst/>
            </a:prstGeom>
          </p:spPr>
          <p:txBody>
            <a:bodyPr wrap="none">
              <a:noAutofit/>
            </a:bodyPr>
            <a:lstStyle/>
            <a:p>
              <a:r>
                <a:rPr lang="zh-CN" altLang="en-US" sz="3200" b="1" dirty="0">
                  <a:solidFill>
                    <a:srgbClr val="ED7D31">
                      <a:lumMod val="75000"/>
                    </a:srgbClr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半桥</a:t>
              </a:r>
              <a:endParaRPr lang="zh-CN" altLang="en-US" dirty="0"/>
            </a:p>
          </p:txBody>
        </p:sp>
        <p:grpSp>
          <p:nvGrpSpPr>
            <p:cNvPr id="11" name="组合 10"/>
            <p:cNvGrpSpPr/>
            <p:nvPr>
              <p:custDataLst>
                <p:tags r:id="rId9"/>
              </p:custDataLst>
            </p:nvPr>
          </p:nvGrpSpPr>
          <p:grpSpPr>
            <a:xfrm>
              <a:off x="12079" y="2610"/>
              <a:ext cx="2337" cy="1021"/>
              <a:chOff x="4572000" y="1751856"/>
              <a:chExt cx="2933700" cy="1219944"/>
            </a:xfrm>
          </p:grpSpPr>
          <p:cxnSp>
            <p:nvCxnSpPr>
              <p:cNvPr id="6" name="直接箭头连接符 5"/>
              <p:cNvCxnSpPr/>
              <p:nvPr>
                <p:custDataLst>
                  <p:tags r:id="rId10"/>
                </p:custDataLst>
              </p:nvPr>
            </p:nvCxnSpPr>
            <p:spPr>
              <a:xfrm flipV="1">
                <a:off x="4572000" y="1751856"/>
                <a:ext cx="0" cy="1219944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箭头连接符 8"/>
              <p:cNvCxnSpPr/>
              <p:nvPr>
                <p:custDataLst>
                  <p:tags r:id="rId11"/>
                </p:custDataLst>
              </p:nvPr>
            </p:nvCxnSpPr>
            <p:spPr>
              <a:xfrm>
                <a:off x="7505700" y="1890168"/>
                <a:ext cx="0" cy="1081632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矩形 11"/>
          <p:cNvSpPr/>
          <p:nvPr/>
        </p:nvSpPr>
        <p:spPr>
          <a:xfrm>
            <a:off x="5901539" y="4399495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调零</a:t>
            </a:r>
            <a:endParaRPr lang="zh-CN" altLang="en-US" sz="3200" b="1" dirty="0">
              <a:solidFill>
                <a:srgbClr val="ED7D31">
                  <a:lumMod val="75000"/>
                </a:srgb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893247" y="3339045"/>
            <a:ext cx="100540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>
                <a:solidFill>
                  <a:srgbClr val="ED7D31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全桥</a:t>
            </a:r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363782" y="1326703"/>
            <a:ext cx="6739506" cy="490582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5681309" y="3816966"/>
            <a:ext cx="2984500" cy="264341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7565023" y="1326703"/>
            <a:ext cx="2537669" cy="2124522"/>
            <a:chOff x="5503178" y="1304478"/>
            <a:chExt cx="2537669" cy="2124522"/>
          </a:xfrm>
        </p:grpSpPr>
        <p:cxnSp>
          <p:nvCxnSpPr>
            <p:cNvPr id="16" name="直接箭头连接符 15"/>
            <p:cNvCxnSpPr/>
            <p:nvPr/>
          </p:nvCxnSpPr>
          <p:spPr>
            <a:xfrm flipV="1">
              <a:off x="5503178" y="1304478"/>
              <a:ext cx="0" cy="8630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箭头连接符 16"/>
            <p:cNvCxnSpPr/>
            <p:nvPr/>
          </p:nvCxnSpPr>
          <p:spPr>
            <a:xfrm flipV="1">
              <a:off x="8029662" y="2565914"/>
              <a:ext cx="0" cy="86308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/>
            <p:cNvCxnSpPr/>
            <p:nvPr/>
          </p:nvCxnSpPr>
          <p:spPr>
            <a:xfrm>
              <a:off x="5512965" y="2565914"/>
              <a:ext cx="0" cy="834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箭头连接符 19"/>
            <p:cNvCxnSpPr/>
            <p:nvPr/>
          </p:nvCxnSpPr>
          <p:spPr>
            <a:xfrm>
              <a:off x="8040847" y="1334707"/>
              <a:ext cx="0" cy="83429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altLang="en-US" dirty="0"/>
              <a:t>电路分析</a:t>
            </a:r>
            <a:r>
              <a:rPr lang="en-US" altLang="zh-CN" dirty="0"/>
              <a:t>-</a:t>
            </a:r>
            <a:r>
              <a:rPr dirty="0"/>
              <a:t>差动放大器</a:t>
            </a:r>
            <a:r>
              <a:rPr lang="en-US" dirty="0"/>
              <a:t>1</a:t>
            </a:r>
            <a:r>
              <a:rPr dirty="0"/>
              <a:t>放大倍数分析</a:t>
            </a:r>
            <a:endParaRPr dirty="0"/>
          </a:p>
        </p:txBody>
      </p:sp>
      <p:pic>
        <p:nvPicPr>
          <p:cNvPr id="4" name="图片 3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12494" y="2035232"/>
            <a:ext cx="7037705" cy="44798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连接符 5"/>
          <p:cNvCxnSpPr>
            <a:stCxn id="4" idx="0"/>
          </p:cNvCxnSpPr>
          <p:nvPr/>
        </p:nvCxnSpPr>
        <p:spPr>
          <a:xfrm rot="16200000" flipH="1">
            <a:off x="2306189" y="4160390"/>
            <a:ext cx="4314768" cy="64453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组合 8"/>
          <p:cNvGrpSpPr/>
          <p:nvPr/>
        </p:nvGrpSpPr>
        <p:grpSpPr>
          <a:xfrm rot="2697532">
            <a:off x="2529679" y="5074920"/>
            <a:ext cx="243840" cy="254000"/>
            <a:chOff x="9326880" y="4556760"/>
            <a:chExt cx="243840" cy="254000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" name="组合 12"/>
          <p:cNvGrpSpPr/>
          <p:nvPr/>
        </p:nvGrpSpPr>
        <p:grpSpPr>
          <a:xfrm rot="2697532">
            <a:off x="2512563" y="3111435"/>
            <a:ext cx="243840" cy="254000"/>
            <a:chOff x="9326880" y="4556760"/>
            <a:chExt cx="243840" cy="254000"/>
          </a:xfrm>
        </p:grpSpPr>
        <p:cxnSp>
          <p:nvCxnSpPr>
            <p:cNvPr id="14" name="直接连接符 13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/>
          <p:cNvGrpSpPr/>
          <p:nvPr/>
        </p:nvGrpSpPr>
        <p:grpSpPr>
          <a:xfrm rot="2697532">
            <a:off x="5276082" y="3409234"/>
            <a:ext cx="243840" cy="254000"/>
            <a:chOff x="9326880" y="4556760"/>
            <a:chExt cx="243840" cy="25400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组合 18"/>
          <p:cNvGrpSpPr/>
          <p:nvPr/>
        </p:nvGrpSpPr>
        <p:grpSpPr>
          <a:xfrm rot="2697532">
            <a:off x="5276082" y="5011760"/>
            <a:ext cx="243840" cy="254000"/>
            <a:chOff x="9326880" y="4556760"/>
            <a:chExt cx="243840" cy="254000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9326880" y="4683760"/>
              <a:ext cx="243840" cy="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9448800" y="4556760"/>
              <a:ext cx="0" cy="254000"/>
            </a:xfrm>
            <a:prstGeom prst="line">
              <a:avLst/>
            </a:prstGeom>
            <a:ln w="28575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连接符: 肘形 24"/>
          <p:cNvCxnSpPr/>
          <p:nvPr/>
        </p:nvCxnSpPr>
        <p:spPr>
          <a:xfrm rot="5400000">
            <a:off x="2884212" y="3154651"/>
            <a:ext cx="1605952" cy="1160366"/>
          </a:xfrm>
          <a:prstGeom prst="bentConnector3">
            <a:avLst>
              <a:gd name="adj1" fmla="val 6012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连接符: 肘形 30"/>
          <p:cNvCxnSpPr/>
          <p:nvPr/>
        </p:nvCxnSpPr>
        <p:spPr>
          <a:xfrm>
            <a:off x="3107007" y="4537810"/>
            <a:ext cx="1356566" cy="1019710"/>
          </a:xfrm>
          <a:prstGeom prst="bentConnector3">
            <a:avLst>
              <a:gd name="adj1" fmla="val 84452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箭头: 直角上 38"/>
          <p:cNvSpPr/>
          <p:nvPr/>
        </p:nvSpPr>
        <p:spPr>
          <a:xfrm flipV="1">
            <a:off x="4666671" y="2607894"/>
            <a:ext cx="2573805" cy="1433379"/>
          </a:xfrm>
          <a:prstGeom prst="bentUpArrow">
            <a:avLst>
              <a:gd name="adj1" fmla="val 1444"/>
              <a:gd name="adj2" fmla="val 5729"/>
              <a:gd name="adj3" fmla="val 12166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直角上 39"/>
          <p:cNvSpPr/>
          <p:nvPr/>
        </p:nvSpPr>
        <p:spPr>
          <a:xfrm flipV="1">
            <a:off x="4680847" y="5953627"/>
            <a:ext cx="583952" cy="367955"/>
          </a:xfrm>
          <a:prstGeom prst="bentUpArrow">
            <a:avLst>
              <a:gd name="adj1" fmla="val 7765"/>
              <a:gd name="adj2" fmla="val 10512"/>
              <a:gd name="adj3" fmla="val 18333"/>
            </a:avLst>
          </a:prstGeom>
          <a:solidFill>
            <a:schemeClr val="accent6"/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/>
              <p:cNvSpPr txBox="1"/>
              <p:nvPr/>
            </p:nvSpPr>
            <p:spPr>
              <a:xfrm>
                <a:off x="1285608" y="2836653"/>
                <a:ext cx="482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3" name="文本框 4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5608" y="2836653"/>
                <a:ext cx="482761" cy="276999"/>
              </a:xfrm>
              <a:prstGeom prst="rect">
                <a:avLst/>
              </a:prstGeom>
              <a:blipFill rotWithShape="1">
                <a:blip r:embed="rId2"/>
                <a:stretch>
                  <a:fillRect l="-76" t="-39" r="-15017" b="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5" name="文本框 44"/>
              <p:cNvSpPr txBox="1"/>
              <p:nvPr/>
            </p:nvSpPr>
            <p:spPr>
              <a:xfrm>
                <a:off x="1261555" y="5419020"/>
                <a:ext cx="48276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5" name="文本框 4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555" y="5419020"/>
                <a:ext cx="482761" cy="276999"/>
              </a:xfrm>
              <a:prstGeom prst="rect">
                <a:avLst/>
              </a:prstGeom>
              <a:blipFill rotWithShape="1">
                <a:blip r:embed="rId3"/>
                <a:stretch>
                  <a:fillRect l="-92" t="-204" r="-15001" b="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/>
              <p:cNvSpPr txBox="1"/>
              <p:nvPr/>
            </p:nvSpPr>
            <p:spPr>
              <a:xfrm>
                <a:off x="2337154" y="3446366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6" name="文本框 4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37154" y="3446366"/>
                <a:ext cx="314445" cy="276999"/>
              </a:xfrm>
              <a:prstGeom prst="rect">
                <a:avLst/>
              </a:prstGeom>
              <a:blipFill rotWithShape="1">
                <a:blip r:embed="rId4"/>
                <a:stretch>
                  <a:fillRect l="-113" t="-80" r="-23477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7" name="文本框 46"/>
              <p:cNvSpPr txBox="1"/>
              <p:nvPr/>
            </p:nvSpPr>
            <p:spPr>
              <a:xfrm>
                <a:off x="2320038" y="4690175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7" name="文本框 4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0038" y="4690175"/>
                <a:ext cx="314445" cy="276999"/>
              </a:xfrm>
              <a:prstGeom prst="rect">
                <a:avLst/>
              </a:prstGeom>
              <a:blipFill rotWithShape="1">
                <a:blip r:embed="rId5"/>
                <a:stretch>
                  <a:fillRect l="-122" t="-23" r="-23467" b="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8" name="文本框 47"/>
              <p:cNvSpPr txBox="1"/>
              <p:nvPr/>
            </p:nvSpPr>
            <p:spPr>
              <a:xfrm>
                <a:off x="5036619" y="2933626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48" name="文本框 4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2933626"/>
                <a:ext cx="314445" cy="276999"/>
              </a:xfrm>
              <a:prstGeom prst="rect">
                <a:avLst/>
              </a:prstGeom>
              <a:blipFill rotWithShape="1">
                <a:blip r:embed="rId6"/>
                <a:stretch>
                  <a:fillRect l="-138" t="-203" r="-23451" b="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文本框 50"/>
              <p:cNvSpPr txBox="1"/>
              <p:nvPr/>
            </p:nvSpPr>
            <p:spPr>
              <a:xfrm>
                <a:off x="5036619" y="5364677"/>
                <a:ext cx="31444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1" name="文本框 5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6619" y="5364677"/>
                <a:ext cx="314445" cy="276999"/>
              </a:xfrm>
              <a:prstGeom prst="rect">
                <a:avLst/>
              </a:prstGeom>
              <a:blipFill rotWithShape="1">
                <a:blip r:embed="rId7"/>
                <a:stretch>
                  <a:fillRect l="-138" t="-71" r="-23451" b="1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3" name="文本框 52"/>
              <p:cNvSpPr txBox="1"/>
              <p:nvPr/>
            </p:nvSpPr>
            <p:spPr>
              <a:xfrm>
                <a:off x="6988836" y="4168551"/>
                <a:ext cx="5032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3" name="文本框 5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88836" y="4168551"/>
                <a:ext cx="503279" cy="276999"/>
              </a:xfrm>
              <a:prstGeom prst="rect">
                <a:avLst/>
              </a:prstGeom>
              <a:blipFill rotWithShape="1">
                <a:blip r:embed="rId8"/>
                <a:stretch>
                  <a:fillRect l="-5" t="-148" r="-14055" b="1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/>
              <p:cNvSpPr txBox="1"/>
              <p:nvPr/>
            </p:nvSpPr>
            <p:spPr>
              <a:xfrm>
                <a:off x="8400447" y="1393846"/>
                <a:ext cx="3249513" cy="181677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左侧</a:t>
                </a:r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虚短分析：</a:t>
                </a:r>
                <a:endParaRPr lang="en-US" altLang="zh-CN" dirty="0">
                  <a:solidFill>
                    <a:srgbClr val="FF0000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𝑖𝑛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𝑖𝑛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虚断分析：</a:t>
                </a:r>
                <a:endParaRPr lang="en-US" altLang="zh-CN" dirty="0">
                  <a:solidFill>
                    <a:srgbClr val="FF0000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  <m:r>
                          <a:rPr lang="en-US" altLang="zh-CN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𝑅𝑤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lang="en-US" altLang="zh-CN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R</m:t>
                            </m:r>
                          </m:e>
                          <m:sub>
                            <m:r>
                              <a:rPr lang="en-US" altLang="zh-CN" i="1" dirty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12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4" name="文本框 5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0447" y="1393846"/>
                <a:ext cx="3249513" cy="1816779"/>
              </a:xfrm>
              <a:prstGeom prst="rect">
                <a:avLst/>
              </a:prstGeom>
              <a:blipFill rotWithShape="1">
                <a:blip r:embed="rId9"/>
                <a:stretch>
                  <a:fillRect l="-1" t="-1" r="8" b="-11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矩形 55"/>
              <p:cNvSpPr/>
              <p:nvPr/>
            </p:nvSpPr>
            <p:spPr>
              <a:xfrm>
                <a:off x="3714560" y="5641676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56" name="矩形 5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4560" y="5641676"/>
                <a:ext cx="781240" cy="369332"/>
              </a:xfrm>
              <a:prstGeom prst="rect">
                <a:avLst/>
              </a:prstGeom>
              <a:blipFill rotWithShape="1">
                <a:blip r:embed="rId10"/>
                <a:stretch>
                  <a:fillRect l="-57" t="-91" b="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7" name="矩形 56"/>
              <p:cNvSpPr/>
              <p:nvPr/>
            </p:nvSpPr>
            <p:spPr>
              <a:xfrm>
                <a:off x="3499907" y="2887459"/>
                <a:ext cx="78124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𝑜𝑢𝑡</m:t>
                          </m:r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i="1" dirty="0"/>
              </a:p>
            </p:txBody>
          </p:sp>
        </mc:Choice>
        <mc:Fallback>
          <p:sp>
            <p:nvSpPr>
              <p:cNvPr id="57" name="矩形 5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9907" y="2887459"/>
                <a:ext cx="781240" cy="369332"/>
              </a:xfrm>
              <a:prstGeom prst="rect">
                <a:avLst/>
              </a:prstGeom>
              <a:blipFill rotWithShape="1">
                <a:blip r:embed="rId11"/>
                <a:stretch>
                  <a:fillRect l="-54" t="-31" r="78" b="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/>
              <p:cNvSpPr txBox="1"/>
              <p:nvPr/>
            </p:nvSpPr>
            <p:spPr>
              <a:xfrm>
                <a:off x="8422723" y="3397808"/>
                <a:ext cx="2729173" cy="189026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右侧</a:t>
                </a:r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r>
                  <a:rPr lang="zh-CN" altLang="en-US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虚短分析：</a:t>
                </a:r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  <a:latin typeface="Cambria Math" panose="02040503050406030204" pitchFamily="18" charset="0"/>
                  </a:rPr>
                  <a:t>=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altLang="zh-CN" dirty="0">
                  <a:solidFill>
                    <a:schemeClr val="accent6"/>
                  </a:solidFill>
                  <a:latin typeface="Cambria Math" panose="02040503050406030204" pitchFamily="18" charset="0"/>
                </a:endParaRPr>
              </a:p>
              <a:p>
                <a:pPr>
                  <a:tabLst>
                    <a:tab pos="445770" algn="l"/>
                  </a:tabLst>
                </a:pPr>
                <a:r>
                  <a:rPr lang="zh-CN" altLang="en-US" dirty="0">
                    <a:solidFill>
                      <a:schemeClr val="accent6"/>
                    </a:solidFill>
                  </a:rPr>
                  <a:t>虚断分析：</a:t>
                </a:r>
                <a:endParaRPr lang="en-US" altLang="zh-CN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dirty="0" smtClean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+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)</a:t>
                </a:r>
                <a:endParaRPr lang="en-US" altLang="zh-CN" dirty="0">
                  <a:solidFill>
                    <a:schemeClr val="accent6"/>
                  </a:solidFill>
                </a:endParaRPr>
              </a:p>
              <a:p>
                <a:pPr>
                  <a:tabLst>
                    <a:tab pos="445770" algn="l"/>
                  </a:tabLst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  <m:sup>
                        <m:r>
                          <a:rPr lang="en-US" altLang="zh-CN" i="1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 dirty="0">
                            <a:solidFill>
                              <a:schemeClr val="accent6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𝑈</m:t>
                        </m:r>
                      </m:e>
                      <m:sub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altLang="zh-CN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+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chemeClr val="accent6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altLang="zh-CN" dirty="0">
                    <a:solidFill>
                      <a:schemeClr val="accent6"/>
                    </a:solidFill>
                  </a:rPr>
                  <a:t>)</a:t>
                </a:r>
                <a:endParaRPr lang="en-US" altLang="zh-CN" dirty="0">
                  <a:solidFill>
                    <a:schemeClr val="accent6"/>
                  </a:solidFill>
                </a:endParaRPr>
              </a:p>
            </p:txBody>
          </p:sp>
        </mc:Choice>
        <mc:Fallback>
          <p:sp>
            <p:nvSpPr>
              <p:cNvPr id="58" name="文本框 5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723" y="3397808"/>
                <a:ext cx="2729173" cy="1890261"/>
              </a:xfrm>
              <a:prstGeom prst="rect">
                <a:avLst/>
              </a:prstGeom>
              <a:blipFill rotWithShape="1">
                <a:blip r:embed="rId12"/>
                <a:stretch>
                  <a:fillRect l="-3" t="-30" r="1" b="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/>
              <p:cNvSpPr txBox="1"/>
              <p:nvPr/>
            </p:nvSpPr>
            <p:spPr>
              <a:xfrm>
                <a:off x="5826642" y="2971800"/>
                <a:ext cx="274114" cy="5424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/>
                        <m:den/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642" y="2971800"/>
                <a:ext cx="274114" cy="542456"/>
              </a:xfrm>
              <a:prstGeom prst="rect">
                <a:avLst/>
              </a:prstGeom>
              <a:blipFill rotWithShape="1">
                <a:blip r:embed="rId13"/>
                <a:stretch>
                  <a:fillRect l="-189" r="-24674" b="3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0" name="矩形 59"/>
              <p:cNvSpPr/>
              <p:nvPr/>
            </p:nvSpPr>
            <p:spPr>
              <a:xfrm>
                <a:off x="8356809" y="5470574"/>
                <a:ext cx="1872179" cy="79887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dirty="0"/>
                  <a:t>整体分析</a:t>
                </a:r>
                <a:endParaRPr lang="en-US" altLang="zh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chemeClr val="accent6"/>
                                </a:solidFill>
                                <a:latin typeface="Cambria Math" panose="02040503050406030204" pitchFamily="18" charset="0"/>
                              </a:rPr>
                              <m:t>𝑜𝑢𝑡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𝑈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dirty="0"/>
                  <a:t>=</a:t>
                </a:r>
                <a:r>
                  <a:rPr lang="zh-CN" altLang="en-US" dirty="0"/>
                  <a:t>？？？</a:t>
                </a:r>
                <a:endParaRPr lang="zh-CN" altLang="en-US" dirty="0"/>
              </a:p>
            </p:txBody>
          </p:sp>
        </mc:Choice>
        <mc:Fallback>
          <p:sp>
            <p:nvSpPr>
              <p:cNvPr id="60" name="矩形 5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56809" y="5470574"/>
                <a:ext cx="1872179" cy="798873"/>
              </a:xfrm>
              <a:prstGeom prst="rect">
                <a:avLst/>
              </a:prstGeom>
              <a:blipFill rotWithShape="1">
                <a:blip r:embed="rId14"/>
                <a:stretch>
                  <a:fillRect l="-11" t="-6" r="22" b="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2.2</a:t>
            </a:r>
            <a:r>
              <a:rPr lang="zh-CN" altLang="en-US" dirty="0"/>
              <a:t>：</a:t>
            </a:r>
            <a:r>
              <a:rPr>
                <a:sym typeface="+mn-ea"/>
              </a:rPr>
              <a:t>移相器实验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39620" y="2393315"/>
            <a:ext cx="2499360" cy="23876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7385" y="2225675"/>
            <a:ext cx="1924685" cy="31623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altLang="en-US" dirty="0"/>
              <a:t>电路分析</a:t>
            </a:r>
            <a:r>
              <a:rPr lang="en-US" altLang="zh-CN" dirty="0"/>
              <a:t>-</a:t>
            </a:r>
            <a:r>
              <a:rPr dirty="0"/>
              <a:t>移相器移相范围分析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762000" y="2172017"/>
            <a:ext cx="6591300" cy="365728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7683500" y="1625600"/>
            <a:ext cx="332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交流电路中阻抗，定义为：</a:t>
            </a:r>
            <a:endParaRPr lang="zh-CN" altLang="en-US" dirty="0"/>
          </a:p>
        </p:txBody>
      </p:sp>
      <p:pic>
        <p:nvPicPr>
          <p:cNvPr id="2059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521950" y="1393825"/>
            <a:ext cx="952500" cy="81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矩形 16"/>
          <p:cNvSpPr/>
          <p:nvPr/>
        </p:nvSpPr>
        <p:spPr>
          <a:xfrm>
            <a:off x="7660670" y="24950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电阻的阻抗为：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7660670" y="330148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电容的容抗为：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7660670" y="4107934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电感的感抗为：</a:t>
            </a:r>
            <a:endParaRPr lang="zh-CN" altLang="en-US" dirty="0"/>
          </a:p>
        </p:txBody>
      </p:sp>
      <p:pic>
        <p:nvPicPr>
          <p:cNvPr id="2060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453563" y="2390775"/>
            <a:ext cx="11334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1" name="Picture 1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420225" y="3236913"/>
            <a:ext cx="23907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62" name="Picture 1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366250" y="3895725"/>
            <a:ext cx="2228850" cy="742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连接符 11"/>
          <p:cNvCxnSpPr/>
          <p:nvPr/>
        </p:nvCxnSpPr>
        <p:spPr>
          <a:xfrm flipH="1">
            <a:off x="3264195" y="2035233"/>
            <a:ext cx="1167152" cy="3794067"/>
          </a:xfrm>
          <a:prstGeom prst="line">
            <a:avLst/>
          </a:prstGeom>
          <a:ln w="38100">
            <a:solidFill>
              <a:srgbClr val="FF0000"/>
            </a:solidFill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2.3</a:t>
            </a:r>
            <a:r>
              <a:rPr lang="zh-CN" altLang="en-US" dirty="0"/>
              <a:t>：</a:t>
            </a:r>
            <a:r>
              <a:rPr>
                <a:sym typeface="+mn-ea"/>
              </a:rPr>
              <a:t>相敏检波器实验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8145" y="1751330"/>
            <a:ext cx="3765550" cy="164528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4360" y="1857375"/>
            <a:ext cx="1701165" cy="28670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346190" y="1590675"/>
            <a:ext cx="5744845" cy="3248025"/>
          </a:xfrm>
          <a:prstGeom prst="rect">
            <a:avLst/>
          </a:prstGeom>
        </p:spPr>
        <p:txBody>
          <a:bodyPr wrap="square">
            <a:spAutoFit/>
          </a:bodyPr>
          <a:p>
            <a:pPr marL="285750" indent="-28575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采用</a:t>
            </a:r>
            <a:r>
              <a:rPr lang="en-US" altLang="zh-CN" sz="2000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直流控制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模式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正电压：输出与输入的关系？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DC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负电压：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0" indent="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285750" indent="-28575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Ø"/>
            </a:pP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采用</a:t>
            </a:r>
            <a:r>
              <a:rPr lang="en-US" altLang="zh-CN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 b="1">
                <a:solidFill>
                  <a:srgbClr val="FF0000"/>
                </a:solidFill>
                <a:latin typeface="Times New Roman" panose="02020603050405020304"/>
                <a:ea typeface="宋体" panose="02010600030101010101" pitchFamily="2" charset="-122"/>
              </a:rPr>
              <a:t>交流控制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模式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Uin 0°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Uin 180°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  <a:sym typeface="+mn-ea"/>
            </a:endParaRPr>
          </a:p>
          <a:p>
            <a:pPr marL="800100" lvl="1" indent="-342900" algn="just" defTabSz="266700">
              <a:lnSpc>
                <a:spcPct val="114000"/>
              </a:lnSpc>
              <a:spcBef>
                <a:spcPct val="0"/>
              </a:spcBef>
              <a:spcAft>
                <a:spcPct val="0"/>
              </a:spcAft>
              <a:buFont typeface="Wingdings" panose="05000000000000000000" charset="0"/>
              <a:buChar char="l"/>
            </a:pP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AC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与</a:t>
            </a:r>
            <a:r>
              <a:rPr lang="en-US" altLang="zh-CN" sz="2000">
                <a:latin typeface="Times New Roman" panose="02020603050405020304"/>
                <a:ea typeface="宋体" panose="02010600030101010101" pitchFamily="2" charset="-122"/>
              </a:rPr>
              <a:t>Uin 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</a:rPr>
              <a:t>任意角度相位差：</a:t>
            </a:r>
            <a:r>
              <a:rPr lang="zh-CN" altLang="en-US" sz="2000">
                <a:latin typeface="Times New Roman" panose="02020603050405020304"/>
                <a:ea typeface="宋体" panose="02010600030101010101" pitchFamily="2" charset="-122"/>
                <a:sym typeface="+mn-ea"/>
              </a:rPr>
              <a:t>输出与输入的关系？</a:t>
            </a:r>
            <a:endParaRPr lang="zh-CN" altLang="en-US" sz="2000">
              <a:latin typeface="Times New Roman" panose="02020603050405020304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电路分析</a:t>
            </a:r>
            <a:r>
              <a:rPr lang="en-US" altLang="en-US" dirty="0"/>
              <a:t>-</a:t>
            </a:r>
            <a:r>
              <a:rPr altLang="en-US" dirty="0"/>
              <a:t>相敏检波器</a:t>
            </a:r>
            <a:endParaRPr lang="zh-CN" altLang="en-US" dirty="0"/>
          </a:p>
        </p:txBody>
      </p:sp>
      <p:pic>
        <p:nvPicPr>
          <p:cNvPr id="5" name="图片 4"/>
          <p:cNvPicPr/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114424" y="2031110"/>
            <a:ext cx="9172575" cy="4242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372745" y="1044352"/>
            <a:ext cx="10515600" cy="97726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3200" b="1" kern="1200" dirty="0">
                <a:solidFill>
                  <a:schemeClr val="accent2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defRPr>
            </a:lvl1pPr>
          </a:lstStyle>
          <a:p>
            <a:r>
              <a:rPr dirty="0"/>
              <a:t>传感器综合实验二：三段式电感传感器的动静态测量</a:t>
            </a:r>
            <a:endParaRPr dirty="0"/>
          </a:p>
          <a:p>
            <a:r>
              <a:rPr>
                <a:sym typeface="+mn-ea"/>
              </a:rPr>
              <a:t>传感器综合实验一：相关电路模块的性能测试</a:t>
            </a:r>
            <a:endParaRPr dirty="0"/>
          </a:p>
        </p:txBody>
      </p:sp>
      <p:graphicFrame>
        <p:nvGraphicFramePr>
          <p:cNvPr id="29697" name="Object 1"/>
          <p:cNvGraphicFramePr>
            <a:graphicFrameLocks noChangeAspect="1"/>
          </p:cNvGraphicFramePr>
          <p:nvPr/>
        </p:nvGraphicFramePr>
        <p:xfrm>
          <a:off x="1821815" y="2021840"/>
          <a:ext cx="8548370" cy="430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05" name="" r:id="rId1" imgW="5829300" imgH="2943225" progId="Visio.Drawing.15">
                  <p:embed/>
                </p:oleObj>
              </mc:Choice>
              <mc:Fallback>
                <p:oleObj name="" r:id="rId1" imgW="5829300" imgH="2943225" progId="Visio.Drawing.15">
                  <p:embed/>
                  <p:pic>
                    <p:nvPicPr>
                      <p:cNvPr id="0" name="Picture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1815" y="2021840"/>
                        <a:ext cx="8548370" cy="4308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矩形 1"/>
          <p:cNvSpPr/>
          <p:nvPr/>
        </p:nvSpPr>
        <p:spPr>
          <a:xfrm>
            <a:off x="4500880" y="2734310"/>
            <a:ext cx="1703705" cy="3428365"/>
          </a:xfrm>
          <a:prstGeom prst="rect">
            <a:avLst/>
          </a:prstGeom>
          <a:noFill/>
          <a:ln w="28575">
            <a:solidFill>
              <a:schemeClr val="accent2">
                <a:lumMod val="75000"/>
              </a:schemeClr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6265545" y="4188460"/>
            <a:ext cx="756920" cy="673100"/>
          </a:xfrm>
          <a:prstGeom prst="rect">
            <a:avLst/>
          </a:prstGeom>
          <a:noFill/>
          <a:ln w="28575">
            <a:solidFill>
              <a:srgbClr val="FFC000"/>
            </a:solidFill>
            <a:prstDash val="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7022465" y="2286635"/>
            <a:ext cx="935990" cy="673100"/>
          </a:xfrm>
          <a:prstGeom prst="rect">
            <a:avLst/>
          </a:prstGeom>
          <a:noFill/>
          <a:ln w="28575">
            <a:solidFill>
              <a:srgbClr val="0070C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7083425" y="4188460"/>
            <a:ext cx="935990" cy="673100"/>
          </a:xfrm>
          <a:prstGeom prst="rect">
            <a:avLst/>
          </a:prstGeom>
          <a:noFill/>
          <a:ln w="28575">
            <a:solidFill>
              <a:srgbClr val="00B050"/>
            </a:solidFill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500880" y="6162675"/>
            <a:ext cx="170370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chemeClr val="accent2">
                    <a:lumMod val="75000"/>
                  </a:schemeClr>
                </a:solidFill>
              </a:rPr>
              <a:t>电桥模块</a:t>
            </a:r>
            <a:endParaRPr lang="zh-CN" altLang="en-US" sz="2000" b="1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204585" y="498411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FFC000"/>
                </a:solidFill>
              </a:rPr>
              <a:t>放大模块</a:t>
            </a:r>
            <a:endParaRPr lang="zh-CN" altLang="en-US" sz="2000" b="1">
              <a:solidFill>
                <a:srgbClr val="FFC000"/>
              </a:solidFill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94475" y="3075305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70C0"/>
                </a:solidFill>
              </a:rPr>
              <a:t>移相模块</a:t>
            </a:r>
            <a:endParaRPr lang="zh-CN" altLang="en-US" sz="2000" b="1">
              <a:solidFill>
                <a:srgbClr val="0070C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469505" y="4853940"/>
            <a:ext cx="9359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 sz="2000" b="1">
                <a:solidFill>
                  <a:srgbClr val="00B050"/>
                </a:solidFill>
              </a:rPr>
              <a:t>检波模块</a:t>
            </a:r>
            <a:endParaRPr lang="zh-CN" altLang="en-US" sz="2000" b="1">
              <a:solidFill>
                <a:srgbClr val="00B05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实验二：传感器综合实验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404" y="2063600"/>
            <a:ext cx="11066096" cy="22520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金属箔式应变片性能及全桥测试实验</a:t>
            </a:r>
            <a:endParaRPr lang="en-US" altLang="zh-CN" sz="2400" dirty="0"/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移相器实验</a:t>
            </a:r>
            <a:endParaRPr lang="en-US" altLang="zh-CN" sz="2400" dirty="0"/>
          </a:p>
          <a:p>
            <a:pPr marL="457200" lvl="0" indent="-4572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相敏检波器实验</a:t>
            </a:r>
            <a:endParaRPr lang="en-US" altLang="zh-CN" sz="2400" dirty="0"/>
          </a:p>
          <a:p>
            <a:pPr lvl="0">
              <a:lnSpc>
                <a:spcPct val="15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注意事项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681404" y="2063600"/>
            <a:ext cx="1106609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差动放大器，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逆时针旋到底增益最大</a:t>
            </a:r>
            <a:r>
              <a:rPr lang="zh-CN" altLang="en-US" sz="2400" dirty="0"/>
              <a:t>，差动放大器需要</a:t>
            </a:r>
            <a:r>
              <a:rPr lang="zh-CN" altLang="en-US" sz="2400" dirty="0">
                <a:solidFill>
                  <a:schemeClr val="accent2">
                    <a:lumMod val="75000"/>
                  </a:schemeClr>
                </a:solidFill>
              </a:rPr>
              <a:t>先调零</a:t>
            </a:r>
            <a:r>
              <a:rPr lang="zh-CN" altLang="en-US" sz="2400" dirty="0"/>
              <a:t>，再接入电路。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实验电路板所有的地，请在使用过程中接一起，防止电路板的地没有共到一起。</a:t>
            </a:r>
            <a:endParaRPr lang="en-US" altLang="zh-CN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能用短的连接线就不用长的，不要两根线拼接使用。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实验过程多记录，有些需要保存图片进行说明，请选取合适素材，完成最终实验报告电子版。</a:t>
            </a:r>
            <a:endParaRPr lang="zh-CN" altLang="en-US" sz="2400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400" dirty="0"/>
              <a:t>保持实验台整洁。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altLang="en-US" dirty="0"/>
              <a:t>示波器使用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336550" y="2177415"/>
            <a:ext cx="6920230" cy="3460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圆角矩形 2"/>
          <p:cNvSpPr/>
          <p:nvPr/>
        </p:nvSpPr>
        <p:spPr>
          <a:xfrm>
            <a:off x="6138545" y="2625090"/>
            <a:ext cx="372110" cy="28194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线形标注 2 3"/>
          <p:cNvSpPr/>
          <p:nvPr/>
        </p:nvSpPr>
        <p:spPr>
          <a:xfrm>
            <a:off x="7744460" y="2625090"/>
            <a:ext cx="2188210" cy="48831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22236"/>
              <a:gd name="adj6" fmla="val -57980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>
                <a:solidFill>
                  <a:schemeClr val="tx1"/>
                </a:solidFill>
              </a:rPr>
              <a:t>Auto</a:t>
            </a:r>
            <a:r>
              <a:rPr lang="zh-CN" altLang="en-US">
                <a:solidFill>
                  <a:schemeClr val="tx1"/>
                </a:solidFill>
              </a:rPr>
              <a:t>进行自动测量</a:t>
            </a:r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线形标注 2 5"/>
          <p:cNvSpPr/>
          <p:nvPr/>
        </p:nvSpPr>
        <p:spPr>
          <a:xfrm>
            <a:off x="7744460" y="3241040"/>
            <a:ext cx="186055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46111"/>
              <a:gd name="adj6" fmla="val -76860"/>
            </a:avLst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旋钮调节波形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垂直、水平位移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00015" y="3342640"/>
            <a:ext cx="360045" cy="334010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5930265" y="3362325"/>
            <a:ext cx="370205" cy="314325"/>
          </a:xfrm>
          <a:prstGeom prst="roundRect">
            <a:avLst/>
          </a:prstGeom>
          <a:noFill/>
          <a:ln w="38100"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5200015" y="4142740"/>
            <a:ext cx="392430" cy="43561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5951855" y="4241800"/>
            <a:ext cx="348615" cy="379730"/>
          </a:xfrm>
          <a:prstGeom prst="roundRect">
            <a:avLst/>
          </a:prstGeom>
          <a:noFill/>
          <a:ln w="38100"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2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40930" y="4726940"/>
            <a:ext cx="2491740" cy="1363980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线形标注 2 11"/>
          <p:cNvSpPr/>
          <p:nvPr/>
        </p:nvSpPr>
        <p:spPr>
          <a:xfrm>
            <a:off x="10328275" y="4142740"/>
            <a:ext cx="1534795" cy="58483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113897"/>
              <a:gd name="adj6" fmla="val -30285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>
                <a:solidFill>
                  <a:schemeClr val="tx1"/>
                </a:solidFill>
                <a:sym typeface="+mn-ea"/>
              </a:rPr>
              <a:t>探针头</a:t>
            </a:r>
            <a:endParaRPr lang="zh-CN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>
                <a:solidFill>
                  <a:schemeClr val="tx1"/>
                </a:solidFill>
                <a:sym typeface="+mn-ea"/>
              </a:rPr>
              <a:t>接待测信号</a:t>
            </a:r>
            <a:endParaRPr 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3" name="线形标注 2 12"/>
          <p:cNvSpPr/>
          <p:nvPr/>
        </p:nvSpPr>
        <p:spPr>
          <a:xfrm>
            <a:off x="10306050" y="4899660"/>
            <a:ext cx="1557020" cy="552450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50459"/>
              <a:gd name="adj6" fmla="val -29078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tx1"/>
                </a:solidFill>
              </a:rPr>
              <a:t>鳄鱼夹</a:t>
            </a:r>
            <a:endParaRPr lang="zh-CN">
              <a:solidFill>
                <a:schemeClr val="tx1"/>
              </a:solidFill>
            </a:endParaRPr>
          </a:p>
          <a:p>
            <a:pPr algn="ctr"/>
            <a:r>
              <a:rPr lang="zh-CN">
                <a:solidFill>
                  <a:schemeClr val="tx1"/>
                </a:solidFill>
              </a:rPr>
              <a:t>接地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5" name="线形标注 2 4"/>
          <p:cNvSpPr/>
          <p:nvPr/>
        </p:nvSpPr>
        <p:spPr>
          <a:xfrm>
            <a:off x="9493250" y="5765800"/>
            <a:ext cx="236982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-39341"/>
              <a:gd name="adj6" fmla="val -31404"/>
            </a:avLst>
          </a:prstGeom>
          <a:noFill/>
          <a:ln>
            <a:solidFill>
              <a:srgbClr val="7030A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探头衰减系数切换</a:t>
            </a:r>
            <a:endParaRPr lang="zh-CN" altLang="en-US">
              <a:solidFill>
                <a:schemeClr val="tx1"/>
              </a:solidFill>
              <a:sym typeface="+mn-ea"/>
            </a:endParaRPr>
          </a:p>
          <a:p>
            <a:pPr lvl="0" algn="ctr">
              <a:buClrTx/>
              <a:buSzTx/>
              <a:buFontTx/>
            </a:pPr>
            <a:r>
              <a:rPr lang="zh-CN" altLang="en-US">
                <a:solidFill>
                  <a:schemeClr val="tx1"/>
                </a:solidFill>
                <a:sym typeface="+mn-ea"/>
              </a:rPr>
              <a:t>小信号不衰减，选</a:t>
            </a:r>
            <a:r>
              <a:rPr lang="en-US" altLang="zh-CN">
                <a:solidFill>
                  <a:schemeClr val="tx1"/>
                </a:solidFill>
                <a:sym typeface="+mn-ea"/>
              </a:rPr>
              <a:t>X1</a:t>
            </a:r>
            <a:endParaRPr lang="en-US" altLang="zh-CN">
              <a:solidFill>
                <a:schemeClr val="tx1"/>
              </a:solidFill>
              <a:sym typeface="+mn-ea"/>
            </a:endParaRPr>
          </a:p>
        </p:txBody>
      </p:sp>
      <p:sp>
        <p:nvSpPr>
          <p:cNvPr id="14" name="线形标注 2 13"/>
          <p:cNvSpPr/>
          <p:nvPr/>
        </p:nvSpPr>
        <p:spPr>
          <a:xfrm>
            <a:off x="7744460" y="1292860"/>
            <a:ext cx="3020695" cy="105600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141371"/>
              <a:gd name="adj6" fmla="val -96951"/>
            </a:avLst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多功能旋钮，重要！！</a:t>
            </a: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旋转可以进行选项调整</a:t>
            </a:r>
            <a:endParaRPr lang="zh-CN">
              <a:solidFill>
                <a:schemeClr val="tx1"/>
              </a:solidFill>
            </a:endParaRPr>
          </a:p>
          <a:p>
            <a:pPr marL="285750" indent="-285750" algn="l">
              <a:buFont typeface="Wingdings" panose="05000000000000000000" charset="0"/>
              <a:buChar char="Ø"/>
            </a:pPr>
            <a:r>
              <a:rPr lang="zh-CN">
                <a:solidFill>
                  <a:schemeClr val="tx1"/>
                </a:solidFill>
              </a:rPr>
              <a:t>按下可以进行选择确认</a:t>
            </a:r>
            <a:endParaRPr lang="zh-CN">
              <a:solidFill>
                <a:schemeClr val="tx1"/>
              </a:solidFill>
            </a:endParaRPr>
          </a:p>
        </p:txBody>
      </p:sp>
      <p:sp>
        <p:nvSpPr>
          <p:cNvPr id="9" name="线形标注 2 8"/>
          <p:cNvSpPr/>
          <p:nvPr/>
        </p:nvSpPr>
        <p:spPr>
          <a:xfrm>
            <a:off x="7744460" y="4142740"/>
            <a:ext cx="1860550" cy="694055"/>
          </a:xfrm>
          <a:prstGeom prst="borderCallout2">
            <a:avLst>
              <a:gd name="adj1" fmla="val 17200"/>
              <a:gd name="adj2" fmla="val -1264"/>
              <a:gd name="adj3" fmla="val 18750"/>
              <a:gd name="adj4" fmla="val -16667"/>
              <a:gd name="adj5" fmla="val 41262"/>
              <a:gd name="adj6" fmla="val -76245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rgbClr val="FFFFFF"/>
          </a:lnRef>
          <a:fillRef idx="1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  <a:sym typeface="+mn-ea"/>
              </a:rPr>
              <a:t>旋钮调节波形</a:t>
            </a:r>
            <a:br>
              <a:rPr lang="en-US" altLang="zh-CN">
                <a:solidFill>
                  <a:schemeClr val="tx1"/>
                </a:solidFill>
                <a:sym typeface="+mn-ea"/>
              </a:rPr>
            </a:br>
            <a:r>
              <a:rPr lang="en-US" altLang="zh-CN">
                <a:solidFill>
                  <a:schemeClr val="tx1"/>
                </a:solidFill>
                <a:sym typeface="+mn-ea"/>
              </a:rPr>
              <a:t>垂直、水平</a:t>
            </a:r>
            <a:r>
              <a:rPr lang="zh-CN" altLang="en-US">
                <a:solidFill>
                  <a:schemeClr val="tx1"/>
                </a:solidFill>
                <a:sym typeface="+mn-ea"/>
              </a:rPr>
              <a:t>比例</a:t>
            </a:r>
            <a:endParaRPr lang="zh-CN" altLang="en-US">
              <a:solidFill>
                <a:schemeClr val="tx1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68680" y="1206500"/>
            <a:ext cx="5746750" cy="5308600"/>
          </a:xfrm>
          <a:prstGeom prst="rect">
            <a:avLst/>
          </a:prstGeom>
        </p:spPr>
      </p:pic>
      <p:pic>
        <p:nvPicPr>
          <p:cNvPr id="6" name="图片 5" descr="无滤波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5135" y="2115820"/>
            <a:ext cx="3030220" cy="2216150"/>
          </a:xfrm>
          <a:prstGeom prst="rect">
            <a:avLst/>
          </a:prstGeom>
        </p:spPr>
      </p:pic>
      <p:pic>
        <p:nvPicPr>
          <p:cNvPr id="7" name="图片 6" descr="有滤波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135" y="4431665"/>
            <a:ext cx="3021330" cy="22098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8587105" y="1680845"/>
            <a:ext cx="1986915" cy="33528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 altLang="en-US"/>
              <a:t>数字滤波的影响</a:t>
            </a:r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061335" y="3395345"/>
            <a:ext cx="614680" cy="219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61335" y="4431665"/>
            <a:ext cx="614680" cy="219710"/>
          </a:xfrm>
          <a:prstGeom prst="rect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en-US" dirty="0"/>
              <a:t>Measure</a:t>
            </a:r>
            <a:r>
              <a:rPr dirty="0"/>
              <a:t>自动测量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1165" y="1751965"/>
            <a:ext cx="1847850" cy="16573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015" y="1751965"/>
            <a:ext cx="5634355" cy="16573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5120" y="1538605"/>
            <a:ext cx="3873500" cy="200660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51355" y="6366510"/>
            <a:ext cx="2073275" cy="337185"/>
          </a:xfrm>
          <a:prstGeom prst="rect">
            <a:avLst/>
          </a:prstGeom>
        </p:spPr>
        <p:txBody>
          <a:bodyPr wrap="square">
            <a:spAutoFit/>
          </a:bodyPr>
          <a:p>
            <a:pPr algn="ctr"/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标准粗黑" panose="02000503000000000000" charset="-122"/>
              </a:rPr>
              <a:t>10 </a:t>
            </a:r>
            <a:r>
              <a:rPr lang="zh-CN" altLang="en-US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标准粗黑" panose="02000503000000000000" charset="-122"/>
              </a:rPr>
              <a:t>种电压测量参数</a:t>
            </a:r>
            <a:endParaRPr lang="zh-CN" altLang="en-US" sz="1600" b="1">
              <a:solidFill>
                <a:srgbClr val="000000"/>
              </a:solidFill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  <a:sym typeface="标准粗黑" panose="02000503000000000000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528560" y="6271895"/>
            <a:ext cx="2011680" cy="393065"/>
          </a:xfrm>
          <a:prstGeom prst="rect">
            <a:avLst/>
          </a:prstGeom>
        </p:spPr>
        <p:txBody>
          <a:bodyPr wrap="square">
            <a:noAutofit/>
          </a:bodyPr>
          <a:p>
            <a:pPr lvl="0" algn="ctr">
              <a:buClrTx/>
              <a:buSzTx/>
              <a:buFontTx/>
            </a:pPr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12</a:t>
            </a:r>
            <a:r>
              <a:rPr lang="zh-CN" altLang="en-US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种</a:t>
            </a:r>
            <a:r>
              <a:rPr lang="en-US" altLang="zh-CN" sz="1600" b="1">
                <a:solidFill>
                  <a:srgbClr val="000000"/>
                </a:solidFill>
                <a:latin typeface="标准粗黑" panose="02000503000000000000" charset="-122"/>
                <a:ea typeface="标准粗黑" panose="02000503000000000000" charset="-122"/>
                <a:cs typeface="标准粗黑" panose="02000503000000000000" charset="-122"/>
                <a:sym typeface="+mn-ea"/>
              </a:rPr>
              <a:t>时间测量参数</a:t>
            </a:r>
            <a:endParaRPr lang="en-US" altLang="zh-CN" sz="1600" b="1">
              <a:solidFill>
                <a:srgbClr val="000000"/>
              </a:solidFill>
              <a:latin typeface="标准粗黑" panose="02000503000000000000" charset="-122"/>
              <a:ea typeface="标准粗黑" panose="02000503000000000000" charset="-122"/>
              <a:cs typeface="标准粗黑" panose="02000503000000000000" charset="-122"/>
              <a:sym typeface="+mn-ea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-43815" y="3713480"/>
            <a:ext cx="12334240" cy="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6100445" y="3762375"/>
            <a:ext cx="0" cy="30956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6709410" y="3881755"/>
            <a:ext cx="3627120" cy="2451100"/>
            <a:chOff x="6211" y="6269"/>
            <a:chExt cx="5712" cy="3860"/>
          </a:xfrm>
        </p:grpSpPr>
        <p:grpSp>
          <p:nvGrpSpPr>
            <p:cNvPr id="15" name="组合 14"/>
            <p:cNvGrpSpPr/>
            <p:nvPr/>
          </p:nvGrpSpPr>
          <p:grpSpPr>
            <a:xfrm>
              <a:off x="6283" y="6269"/>
              <a:ext cx="5641" cy="3860"/>
              <a:chOff x="7026" y="6356"/>
              <a:chExt cx="4225" cy="2410"/>
            </a:xfrm>
          </p:grpSpPr>
          <p:pic>
            <p:nvPicPr>
              <p:cNvPr id="11" name="图片 10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026" y="6356"/>
                <a:ext cx="930" cy="2340"/>
              </a:xfrm>
              <a:prstGeom prst="rect">
                <a:avLst/>
              </a:prstGeom>
            </p:spPr>
          </p:pic>
          <p:pic>
            <p:nvPicPr>
              <p:cNvPr id="12" name="图片 11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145" y="6356"/>
                <a:ext cx="970" cy="2410"/>
              </a:xfrm>
              <a:prstGeom prst="rect">
                <a:avLst/>
              </a:prstGeom>
            </p:spPr>
          </p:pic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321" y="6356"/>
                <a:ext cx="990" cy="2350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11" y="6366"/>
                <a:ext cx="940" cy="2400"/>
              </a:xfrm>
              <a:prstGeom prst="rect">
                <a:avLst/>
              </a:prstGeom>
            </p:spPr>
          </p:pic>
        </p:grpSp>
        <p:sp>
          <p:nvSpPr>
            <p:cNvPr id="20" name="圆角矩形 19"/>
            <p:cNvSpPr/>
            <p:nvPr/>
          </p:nvSpPr>
          <p:spPr>
            <a:xfrm>
              <a:off x="6211" y="7460"/>
              <a:ext cx="1341" cy="786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10567" y="8274"/>
              <a:ext cx="1341" cy="170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507490" y="3795395"/>
            <a:ext cx="3251200" cy="2567940"/>
            <a:chOff x="646" y="6099"/>
            <a:chExt cx="4291" cy="3390"/>
          </a:xfrm>
        </p:grpSpPr>
        <p:grpSp>
          <p:nvGrpSpPr>
            <p:cNvPr id="10" name="组合 9"/>
            <p:cNvGrpSpPr/>
            <p:nvPr/>
          </p:nvGrpSpPr>
          <p:grpSpPr>
            <a:xfrm>
              <a:off x="679" y="6099"/>
              <a:ext cx="4259" cy="3391"/>
              <a:chOff x="679" y="6099"/>
              <a:chExt cx="3032" cy="2390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79" y="6099"/>
                <a:ext cx="960" cy="2370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9" y="6179"/>
                <a:ext cx="870" cy="2290"/>
              </a:xfrm>
              <a:prstGeom prst="rect">
                <a:avLst/>
              </a:prstGeom>
            </p:spPr>
          </p:pic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71" y="6179"/>
                <a:ext cx="940" cy="2310"/>
              </a:xfrm>
              <a:prstGeom prst="rect">
                <a:avLst/>
              </a:prstGeom>
            </p:spPr>
          </p:pic>
        </p:grpSp>
        <p:sp>
          <p:nvSpPr>
            <p:cNvPr id="19" name="圆角矩形 18"/>
            <p:cNvSpPr/>
            <p:nvPr/>
          </p:nvSpPr>
          <p:spPr>
            <a:xfrm>
              <a:off x="671" y="7887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646" y="8557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3" name="圆角矩形 22"/>
            <p:cNvSpPr/>
            <p:nvPr/>
          </p:nvSpPr>
          <p:spPr>
            <a:xfrm>
              <a:off x="2092" y="6559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2094" y="8578"/>
              <a:ext cx="1321" cy="674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en-US" dirty="0"/>
              <a:t>Cursor</a:t>
            </a:r>
            <a:r>
              <a:rPr dirty="0"/>
              <a:t>光标测量</a:t>
            </a:r>
            <a:endParaRPr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2155" y="1882140"/>
            <a:ext cx="3343275" cy="297307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18490" y="5161915"/>
            <a:ext cx="34569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信号比较小又有比较多可见杂波的时候，采用光标模式，进行手动测量，可以提取有用信息。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065" y="1217295"/>
            <a:ext cx="6053455" cy="36379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29810" y="5069205"/>
            <a:ext cx="6523990" cy="1322070"/>
          </a:xfrm>
          <a:prstGeom prst="rect">
            <a:avLst/>
          </a:prstGeom>
        </p:spPr>
        <p:txBody>
          <a:bodyPr wrap="square">
            <a:spAutoFit/>
          </a:bodyPr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通过旋动多功能旋钮（</a:t>
            </a:r>
            <a:r>
              <a:rPr lang="en-US" altLang="zh-CN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  </a:t>
            </a: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）改变选中的光标的位置。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 X 光标类型时，获得相应波形处的时间值及差值。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342900" indent="-342900">
              <a:buFont typeface="Wingdings" panose="05000000000000000000" charset="0"/>
              <a:buChar char="Ø"/>
            </a:pPr>
            <a:r>
              <a:rPr lang="zh-CN" altLang="en-US" sz="2000">
                <a:solidFill>
                  <a:srgbClr val="00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选择 Y 光标类型时，获得相应波形处的电压值及差值。</a:t>
            </a:r>
            <a:endParaRPr lang="zh-CN" altLang="en-US" sz="2000">
              <a:solidFill>
                <a:srgbClr val="00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0030" y="4855210"/>
            <a:ext cx="433070" cy="7105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750310" y="2342515"/>
            <a:ext cx="174498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/>
              <a:t>插入</a:t>
            </a:r>
            <a:r>
              <a:rPr lang="en-US" altLang="zh-CN" sz="3200"/>
              <a:t>U</a:t>
            </a:r>
            <a:r>
              <a:rPr lang="zh-CN" altLang="en-US" sz="3200"/>
              <a:t>盘</a:t>
            </a:r>
            <a:endParaRPr lang="zh-CN" altLang="en-US" sz="3200"/>
          </a:p>
        </p:txBody>
      </p:sp>
      <p:sp>
        <p:nvSpPr>
          <p:cNvPr id="11" name="文本框 10"/>
          <p:cNvSpPr txBox="1"/>
          <p:nvPr/>
        </p:nvSpPr>
        <p:spPr>
          <a:xfrm>
            <a:off x="4328160" y="1868805"/>
            <a:ext cx="589280" cy="583565"/>
          </a:xfrm>
          <a:prstGeom prst="rect">
            <a:avLst/>
          </a:prstGeom>
          <a:noFill/>
        </p:spPr>
        <p:txBody>
          <a:bodyPr wrap="none" rtlCol="0" anchor="t">
            <a:spAutoFit/>
            <a:scene3d>
              <a:camera prst="orthographicFront"/>
              <a:lightRig rig="threePt" dir="t"/>
            </a:scene3d>
          </a:bodyPr>
          <a:p>
            <a:pPr lvl="0" algn="l">
              <a:buClrTx/>
              <a:buSzTx/>
              <a:buFontTx/>
            </a:pPr>
            <a:r>
              <a: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  <a:sym typeface="+mn-ea"/>
              </a:rPr>
              <a:t>③</a:t>
            </a:r>
            <a:endParaRPr lang="zh-CN" altLang="en-US" sz="32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  <a:latin typeface="Calibri" panose="020F0502020204030204" charset="0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600710" y="1652905"/>
            <a:ext cx="2626360" cy="2372360"/>
            <a:chOff x="946" y="2588"/>
            <a:chExt cx="4136" cy="373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946" y="2588"/>
              <a:ext cx="3725" cy="3737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4154" y="2943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</a:rPr>
                <a:t>①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3272" y="3689"/>
              <a:ext cx="1003" cy="63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327660" y="3776980"/>
            <a:ext cx="4911725" cy="2564130"/>
            <a:chOff x="516" y="6169"/>
            <a:chExt cx="7735" cy="4038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05" y="6429"/>
              <a:ext cx="7546" cy="3779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521" y="6169"/>
              <a:ext cx="928" cy="919"/>
            </a:xfrm>
            <a:prstGeom prst="rect">
              <a:avLst/>
            </a:prstGeom>
            <a:noFill/>
          </p:spPr>
          <p:txBody>
            <a:bodyPr wrap="non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</a:rPr>
                <a:t>②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</a:endParaRPr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516" y="7088"/>
              <a:ext cx="1348" cy="63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516" y="8325"/>
              <a:ext cx="1348" cy="51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555105" y="990600"/>
            <a:ext cx="4083607" cy="2439577"/>
            <a:chOff x="10323" y="1560"/>
            <a:chExt cx="7332" cy="4498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942" y="1747"/>
              <a:ext cx="6713" cy="431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0323" y="1560"/>
              <a:ext cx="928" cy="1076"/>
            </a:xfrm>
            <a:prstGeom prst="rect">
              <a:avLst/>
            </a:prstGeom>
            <a:noFill/>
          </p:spPr>
          <p:txBody>
            <a:bodyPr wrap="square" rtlCol="0" anchor="t">
              <a:spAutoFit/>
              <a:scene3d>
                <a:camera prst="orthographicFront"/>
                <a:lightRig rig="threePt" dir="t"/>
              </a:scene3d>
            </a:bodyPr>
            <a:p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rPr>
                <a:t>④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10942" y="3643"/>
              <a:ext cx="1348" cy="519"/>
            </a:xfrm>
            <a:prstGeom prst="roundRect">
              <a:avLst/>
            </a:prstGeom>
            <a:noFill/>
            <a:ln>
              <a:solidFill>
                <a:schemeClr val="accent2">
                  <a:lumMod val="75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4" name="组合 23"/>
          <p:cNvGrpSpPr/>
          <p:nvPr/>
        </p:nvGrpSpPr>
        <p:grpSpPr>
          <a:xfrm>
            <a:off x="6066155" y="3430270"/>
            <a:ext cx="4861504" cy="2526665"/>
            <a:chOff x="9256" y="6169"/>
            <a:chExt cx="8399" cy="4376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198" y="6169"/>
              <a:ext cx="7457" cy="4376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9594" y="6169"/>
              <a:ext cx="924" cy="786"/>
            </a:xfrm>
            <a:prstGeom prst="rect">
              <a:avLst/>
            </a:prstGeom>
            <a:noFill/>
          </p:spPr>
          <p:txBody>
            <a:bodyPr wrap="none" rtlCol="0" anchor="t">
              <a:noAutofit/>
              <a:scene3d>
                <a:camera prst="orthographicFront"/>
                <a:lightRig rig="threePt" dir="t"/>
              </a:scene3d>
            </a:bodyPr>
            <a:p>
              <a:pPr lvl="0" algn="l">
                <a:buClrTx/>
                <a:buSzTx/>
                <a:buFontTx/>
              </a:pPr>
              <a:r>
                <a:rPr lang="zh-CN" altLang="en-US" sz="3200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  <a:effectLst/>
                  <a:latin typeface="Calibri" panose="020F0502020204030204" charset="0"/>
                  <a:sym typeface="+mn-ea"/>
                </a:rPr>
                <a:t>⑤</a:t>
              </a:r>
              <a:endParaRPr lang="zh-CN" altLang="en-US" sz="32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  <a:latin typeface="Calibri" panose="020F0502020204030204" charset="0"/>
                <a:sym typeface="+mn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9256" y="7638"/>
              <a:ext cx="2737" cy="1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sz="2400"/>
                <a:t>输入文件名并保存</a:t>
              </a:r>
              <a:endParaRPr lang="zh-CN" altLang="zh-CN" sz="2400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-635" y="6132830"/>
            <a:ext cx="12192635" cy="591185"/>
          </a:xfrm>
          <a:prstGeom prst="rect">
            <a:avLst/>
          </a:prstGeom>
          <a:noFill/>
        </p:spPr>
        <p:txBody>
          <a:bodyPr wrap="square" rtlCol="0">
            <a:noAutofit/>
            <a:scene3d>
              <a:camera prst="orthographicFront"/>
              <a:lightRig rig="threePt" dir="t"/>
            </a:scene3d>
          </a:bodyPr>
          <a:p>
            <a:pPr algn="ctr"/>
            <a:r>
              <a:rPr lang="zh-CN" sz="240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请及时在电脑查看并保存记录的图片，防止意外发生造成数据丢失！！</a:t>
            </a:r>
            <a:endParaRPr lang="zh-CN" altLang="zh-CN" sz="240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217072"/>
            <a:ext cx="10515600" cy="534035"/>
          </a:xfrm>
        </p:spPr>
        <p:txBody>
          <a:bodyPr/>
          <a:lstStyle/>
          <a:p>
            <a:r>
              <a:rPr lang="en-US" altLang="zh-CN" dirty="0"/>
              <a:t>Storage</a:t>
            </a:r>
            <a:r>
              <a:rPr>
                <a:sym typeface="+mn-ea"/>
              </a:rPr>
              <a:t>波形图片存储</a:t>
            </a:r>
            <a:endParaRPr lang="zh-CN" altLang="en-US" dirty="0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10.xml><?xml version="1.0" encoding="utf-8"?>
<p:tagLst xmlns:p="http://schemas.openxmlformats.org/presentationml/2006/main">
  <p:tag name="commondata" val="eyJoZGlkIjoiZTU0Zjk0YTkyNmI2NWY2YTg0ODFkZGE4NGIwYWQ3OTMifQ=="/>
</p:tagLst>
</file>

<file path=ppt/tags/tag2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3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4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5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6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7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8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ags/tag9.xml><?xml version="1.0" encoding="utf-8"?>
<p:tagLst xmlns:p="http://schemas.openxmlformats.org/presentationml/2006/main">
  <p:tag name="KSO_WM_DIAGRAM_VIRTUALLY_FRAME" val="{&quot;height&quot;:210.95,&quot;left&quot;:66,&quot;top&quot;:124.7,&quot;width&quot;:761.45}"/>
</p:tagLst>
</file>

<file path=ppt/theme/theme1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1400</Words>
  <Application>WPS 演示</Application>
  <PresentationFormat>宽屏</PresentationFormat>
  <Paragraphs>210</Paragraphs>
  <Slides>17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黑体</vt:lpstr>
      <vt:lpstr>Wingdings</vt:lpstr>
      <vt:lpstr>标准粗黑</vt:lpstr>
      <vt:lpstr>Calibri</vt:lpstr>
      <vt:lpstr>等线</vt:lpstr>
      <vt:lpstr>Arial Unicode MS</vt:lpstr>
      <vt:lpstr>等线 Light</vt:lpstr>
      <vt:lpstr>Cambria Math</vt:lpstr>
      <vt:lpstr>Times New Roman</vt:lpstr>
      <vt:lpstr>2_Office 主题​​</vt:lpstr>
      <vt:lpstr>Visio.Drawing.15</vt:lpstr>
      <vt:lpstr>实验台介绍</vt:lpstr>
      <vt:lpstr>PowerPoint 演示文稿</vt:lpstr>
      <vt:lpstr>实验二：传感器综合实验1</vt:lpstr>
      <vt:lpstr>注意事项</vt:lpstr>
      <vt:lpstr>示波器使用</vt:lpstr>
      <vt:lpstr>PowerPoint 演示文稿</vt:lpstr>
      <vt:lpstr>Measure自动测量</vt:lpstr>
      <vt:lpstr>Cursor光标测量</vt:lpstr>
      <vt:lpstr>Storage波形图片存储</vt:lpstr>
      <vt:lpstr>PowerPoint 演示文稿</vt:lpstr>
      <vt:lpstr>实验2.1：金属箔式应变片性能及全桥测试实验</vt:lpstr>
      <vt:lpstr>电桥原理</vt:lpstr>
      <vt:lpstr>电路分析-差动放大器1放大倍数分析</vt:lpstr>
      <vt:lpstr>实验2.2：移相器实验</vt:lpstr>
      <vt:lpstr>电路分析-移相器移相范围分析</vt:lpstr>
      <vt:lpstr>实验2.3：相敏检波器实验</vt:lpstr>
      <vt:lpstr>电路分析-相敏检波器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志伟 林</dc:creator>
  <cp:lastModifiedBy>管凯敏</cp:lastModifiedBy>
  <cp:revision>284</cp:revision>
  <dcterms:created xsi:type="dcterms:W3CDTF">2020-03-05T07:42:00Z</dcterms:created>
  <dcterms:modified xsi:type="dcterms:W3CDTF">2024-10-09T03:52:19Z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BA7D45DABC0C4BBE88FBA94AA2BBB3B2</vt:lpwstr>
  </property>
  <property fmtid="{D5CDD505-2E9C-101B-9397-08002B2CF9AE}" pid="3" name="KSOProductBuildVer">
    <vt:lpwstr>2052-12.1.0.18276</vt:lpwstr>
  </property>
</Properties>
</file>